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4.xml" ContentType="application/vnd.openxmlformats-officedocument.presentationml.slide+xml"/>
  <Override PartName="/ppt/slides/slide13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108" y="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customXml" Target="../customXml/item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941D8-8D5C-412C-96AC-F499C759E5D2}" type="datetimeFigureOut">
              <a:rPr lang="ru-RU" smtClean="0"/>
              <a:pPr/>
              <a:t>08.01.2017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4711179-3A65-4F63-BC4F-ED0E77CF497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941D8-8D5C-412C-96AC-F499C759E5D2}" type="datetimeFigureOut">
              <a:rPr lang="ru-RU" smtClean="0"/>
              <a:pPr/>
              <a:t>08.01.2017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11179-3A65-4F63-BC4F-ED0E77CF49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54711179-3A65-4F63-BC4F-ED0E77CF497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941D8-8D5C-412C-96AC-F499C759E5D2}" type="datetimeFigureOut">
              <a:rPr lang="ru-RU" smtClean="0"/>
              <a:pPr/>
              <a:t>08.01.2017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941D8-8D5C-412C-96AC-F499C759E5D2}" type="datetimeFigureOut">
              <a:rPr lang="ru-RU" smtClean="0"/>
              <a:pPr/>
              <a:t>08.01.2017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54711179-3A65-4F63-BC4F-ED0E77CF497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941D8-8D5C-412C-96AC-F499C759E5D2}" type="datetimeFigureOut">
              <a:rPr lang="ru-RU" smtClean="0"/>
              <a:pPr/>
              <a:t>08.01.2017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4711179-3A65-4F63-BC4F-ED0E77CF497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9F4941D8-8D5C-412C-96AC-F499C759E5D2}" type="datetimeFigureOut">
              <a:rPr lang="ru-RU" smtClean="0"/>
              <a:pPr/>
              <a:t>08.01.2017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11179-3A65-4F63-BC4F-ED0E77CF497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941D8-8D5C-412C-96AC-F499C759E5D2}" type="datetimeFigureOut">
              <a:rPr lang="ru-RU" smtClean="0"/>
              <a:pPr/>
              <a:t>08.01.2017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54711179-3A65-4F63-BC4F-ED0E77CF497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941D8-8D5C-412C-96AC-F499C759E5D2}" type="datetimeFigureOut">
              <a:rPr lang="ru-RU" smtClean="0"/>
              <a:pPr/>
              <a:t>08.01.2017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54711179-3A65-4F63-BC4F-ED0E77CF49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941D8-8D5C-412C-96AC-F499C759E5D2}" type="datetimeFigureOut">
              <a:rPr lang="ru-RU" smtClean="0"/>
              <a:pPr/>
              <a:t>08.01.2017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4711179-3A65-4F63-BC4F-ED0E77CF49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4711179-3A65-4F63-BC4F-ED0E77CF497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941D8-8D5C-412C-96AC-F499C759E5D2}" type="datetimeFigureOut">
              <a:rPr lang="ru-RU" smtClean="0"/>
              <a:pPr/>
              <a:t>08.01.2017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54711179-3A65-4F63-BC4F-ED0E77CF497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9F4941D8-8D5C-412C-96AC-F499C759E5D2}" type="datetimeFigureOut">
              <a:rPr lang="ru-RU" smtClean="0"/>
              <a:pPr/>
              <a:t>08.01.2017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9F4941D8-8D5C-412C-96AC-F499C759E5D2}" type="datetimeFigureOut">
              <a:rPr lang="ru-RU" smtClean="0"/>
              <a:pPr/>
              <a:t>08.01.2017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4711179-3A65-4F63-BC4F-ED0E77CF497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4071942"/>
            <a:ext cx="8640960" cy="2428892"/>
          </a:xfrm>
        </p:spPr>
        <p:txBody>
          <a:bodyPr>
            <a:noAutofit/>
          </a:bodyPr>
          <a:lstStyle/>
          <a:p>
            <a:pPr algn="r">
              <a:spcBef>
                <a:spcPts val="0"/>
              </a:spcBef>
            </a:pPr>
            <a:r>
              <a:rPr lang="ru-RU" sz="2400" b="0" cap="none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Презентация подготовлена  преподавателями </a:t>
            </a:r>
            <a:br>
              <a:rPr lang="ru-RU" sz="2400" b="0" cap="none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0" cap="none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кафедры довузовской подготовки </a:t>
            </a:r>
            <a:r>
              <a:rPr lang="ru-RU" sz="2400" b="0" cap="none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профориентации </a:t>
            </a:r>
            <a:r>
              <a:rPr lang="ru-RU" sz="2400" b="0" cap="none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0" cap="none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0" cap="none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УО «ГГУ им. Ф. Скорины» </a:t>
            </a:r>
            <a:br>
              <a:rPr lang="ru-RU" sz="2400" b="0" cap="none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0" cap="none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Авдониной Т.В., доцентом, кандидатом филологических наук</a:t>
            </a:r>
            <a:r>
              <a:rPr lang="ru-RU" sz="2400" cap="none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br>
              <a:rPr lang="ru-RU" sz="2400" cap="none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0" cap="none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Королёвой Е.А., старшим преподавателем</a:t>
            </a:r>
            <a:endParaRPr lang="ru-RU" sz="2400" b="0" cap="none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200" y="928671"/>
            <a:ext cx="8458200" cy="2071702"/>
          </a:xfrm>
        </p:spPr>
        <p:txBody>
          <a:bodyPr>
            <a:normAutofit/>
          </a:bodyPr>
          <a:lstStyle/>
          <a:p>
            <a:r>
              <a:rPr lang="ru-RU" b="1" dirty="0"/>
              <a:t>Число имён существительных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3600" dirty="0" smtClean="0"/>
              <a:t>2. Окончания –</a:t>
            </a:r>
            <a:r>
              <a:rPr lang="ru-RU" sz="3600" dirty="0" err="1" smtClean="0"/>
              <a:t>ы</a:t>
            </a:r>
            <a:r>
              <a:rPr lang="ru-RU" sz="3600" dirty="0" smtClean="0"/>
              <a:t> (-и) имеют следующие существительные:</a:t>
            </a:r>
          </a:p>
          <a:p>
            <a:pPr marL="0" indent="0">
              <a:spcBef>
                <a:spcPts val="0"/>
              </a:spcBef>
              <a:buNone/>
            </a:pPr>
            <a:endParaRPr lang="ru-RU" sz="3600" i="1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sz="3600" i="1" dirty="0" smtClean="0"/>
              <a:t>а) оплатили счет_;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3600" i="1" dirty="0" smtClean="0"/>
              <a:t>б) избирательные </a:t>
            </a:r>
            <a:r>
              <a:rPr lang="ru-RU" sz="3600" i="1" dirty="0" err="1" smtClean="0"/>
              <a:t>округ_</a:t>
            </a:r>
            <a:r>
              <a:rPr lang="ru-RU" sz="3600" i="1" dirty="0" smtClean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3600" i="1" dirty="0" smtClean="0"/>
              <a:t>в) медлительные </a:t>
            </a:r>
            <a:r>
              <a:rPr lang="ru-RU" sz="3600" i="1" dirty="0" err="1" smtClean="0"/>
              <a:t>аптекар_</a:t>
            </a:r>
            <a:r>
              <a:rPr lang="ru-RU" sz="3600" i="1" dirty="0" smtClean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3600" i="1" dirty="0" smtClean="0"/>
              <a:t>г) приехали </a:t>
            </a:r>
            <a:r>
              <a:rPr lang="ru-RU" sz="3600" i="1" dirty="0" err="1" smtClean="0"/>
              <a:t>лектор_</a:t>
            </a:r>
            <a:r>
              <a:rPr lang="ru-RU" sz="3600" i="1" dirty="0" smtClean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3600" i="1" dirty="0" err="1" smtClean="0"/>
              <a:t>д</a:t>
            </a:r>
            <a:r>
              <a:rPr lang="ru-RU" sz="3600" i="1" dirty="0" smtClean="0"/>
              <a:t>) подписаны </a:t>
            </a:r>
            <a:r>
              <a:rPr lang="ru-RU" sz="3600" i="1" dirty="0" err="1" smtClean="0"/>
              <a:t>договор_</a:t>
            </a:r>
            <a:r>
              <a:rPr lang="ru-RU" sz="3600" i="1" dirty="0" smtClean="0"/>
              <a:t>.</a:t>
            </a:r>
          </a:p>
          <a:p>
            <a:pPr>
              <a:buNone/>
            </a:pPr>
            <a:endParaRPr lang="ru-RU" sz="3600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3200" dirty="0" smtClean="0"/>
              <a:t>3. Укажите словосочетания,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3200" dirty="0" smtClean="0"/>
              <a:t>в которых допущены морфологические ошибки:</a:t>
            </a:r>
          </a:p>
          <a:p>
            <a:pPr marL="0" indent="0">
              <a:spcBef>
                <a:spcPts val="0"/>
              </a:spcBef>
              <a:buNone/>
            </a:pPr>
            <a:endParaRPr lang="ru-RU" sz="36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sz="3200" i="1" dirty="0" smtClean="0"/>
              <a:t>а) быстроходные </a:t>
            </a:r>
            <a:r>
              <a:rPr lang="ru-RU" sz="3200" i="1" dirty="0" err="1" smtClean="0"/>
              <a:t>катеры</a:t>
            </a:r>
            <a:r>
              <a:rPr lang="ru-RU" sz="3200" i="1" dirty="0" smtClean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3200" i="1" dirty="0" smtClean="0"/>
              <a:t>б) новые сорта;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3200" i="1" dirty="0" smtClean="0"/>
              <a:t>в) пологие береги реки;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3200" i="1" dirty="0" smtClean="0"/>
              <a:t>г) заготовили корма;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3200" i="1" dirty="0" err="1" smtClean="0"/>
              <a:t>д</a:t>
            </a:r>
            <a:r>
              <a:rPr lang="ru-RU" sz="3200" i="1" dirty="0" smtClean="0"/>
              <a:t>) выпекать торта.</a:t>
            </a:r>
          </a:p>
          <a:p>
            <a:pPr>
              <a:buNone/>
            </a:pPr>
            <a:endParaRPr lang="ru-RU" sz="3600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600" dirty="0" smtClean="0"/>
              <a:t>4. Укажите предложения, в которых допущены морфологические ошибки: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ru-RU" dirty="0" smtClean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600" i="1" dirty="0" smtClean="0"/>
              <a:t>а) В тексте были допущены пропуска букв.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600" i="1" dirty="0" smtClean="0"/>
              <a:t>б) Мои тренера уделяют большое внимание разминке.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600" i="1" dirty="0" smtClean="0"/>
              <a:t>в) В прежние веки строительство городов шло не так интенсивно, как теперь.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600" i="1" dirty="0" smtClean="0"/>
              <a:t>г) Гостиничные номера были убраны к 11 часам утра.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600" i="1" dirty="0" err="1" smtClean="0"/>
              <a:t>д</a:t>
            </a:r>
            <a:r>
              <a:rPr lang="ru-RU" sz="3600" i="1" dirty="0" smtClean="0"/>
              <a:t>) Многие города Беларуси имеют героическое прошлое.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1609416"/>
            <a:ext cx="7929618" cy="4846320"/>
          </a:xfrm>
        </p:spPr>
        <p:txBody>
          <a:bodyPr>
            <a:normAutofit fontScale="85000" lnSpcReduction="20000"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3900" dirty="0" smtClean="0"/>
              <a:t>5. Укажите предложения, в которых нет морфологических ошибок: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ru-RU" dirty="0" smtClean="0"/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3000" i="1" dirty="0" smtClean="0"/>
              <a:t>а) На наш запрос ответили чехи, поляки и </a:t>
            </a:r>
            <a:r>
              <a:rPr lang="ru-RU" sz="3000" i="1" dirty="0" err="1" smtClean="0"/>
              <a:t>болгарины</a:t>
            </a:r>
            <a:r>
              <a:rPr lang="ru-RU" sz="3000" i="1" dirty="0" smtClean="0"/>
              <a:t>.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3000" i="1" dirty="0" smtClean="0"/>
              <a:t>б) На фотоснимках многие </a:t>
            </a:r>
            <a:r>
              <a:rPr lang="ru-RU" sz="3000" i="1" dirty="0" err="1" smtClean="0"/>
              <a:t>козлёнки</a:t>
            </a:r>
            <a:r>
              <a:rPr lang="ru-RU" sz="3000" i="1" dirty="0" smtClean="0"/>
              <a:t> и </a:t>
            </a:r>
            <a:r>
              <a:rPr lang="ru-RU" sz="3000" i="1" dirty="0" err="1" smtClean="0"/>
              <a:t>лисёнки</a:t>
            </a:r>
            <a:r>
              <a:rPr lang="ru-RU" sz="3000" i="1" dirty="0" smtClean="0"/>
              <a:t> вызывают умиление.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3000" i="1" dirty="0" smtClean="0"/>
              <a:t>в) Вместе с ноябрём в этом году пришёл и заморозок.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3000" i="1" dirty="0" smtClean="0"/>
              <a:t>г) Яркие румяна лежали на столе в </a:t>
            </a:r>
            <a:r>
              <a:rPr lang="ru-RU" sz="3000" i="1" dirty="0" err="1" smtClean="0"/>
              <a:t>гримёрке</a:t>
            </a:r>
            <a:r>
              <a:rPr lang="ru-RU" sz="3000" i="1" dirty="0" smtClean="0"/>
              <a:t> актрисы.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3000" i="1" dirty="0" smtClean="0"/>
              <a:t>д) Зубья пилы были остро наточены.</a:t>
            </a:r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60648"/>
            <a:ext cx="8534400" cy="726904"/>
          </a:xfrm>
        </p:spPr>
        <p:txBody>
          <a:bodyPr>
            <a:normAutofit/>
          </a:bodyPr>
          <a:lstStyle/>
          <a:p>
            <a:r>
              <a:rPr lang="ru-RU" sz="3600" b="1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Ответы</a:t>
            </a:r>
            <a:r>
              <a:rPr lang="ru-RU" sz="3600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ru-RU" b="1" dirty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1916832"/>
            <a:ext cx="8503920" cy="418221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000" dirty="0" smtClean="0"/>
              <a:t>№ 1 – б, г;</a:t>
            </a:r>
          </a:p>
          <a:p>
            <a:pPr algn="ctr">
              <a:buNone/>
            </a:pPr>
            <a:r>
              <a:rPr lang="ru-RU" sz="4000" dirty="0" smtClean="0"/>
              <a:t>№ 2 – в, г, </a:t>
            </a:r>
            <a:r>
              <a:rPr lang="ru-RU" sz="4000" dirty="0" err="1" smtClean="0"/>
              <a:t>д</a:t>
            </a:r>
            <a:r>
              <a:rPr lang="ru-RU" sz="4000" dirty="0" smtClean="0"/>
              <a:t>;</a:t>
            </a:r>
          </a:p>
          <a:p>
            <a:pPr algn="ctr">
              <a:buNone/>
            </a:pPr>
            <a:r>
              <a:rPr lang="ru-RU" sz="4000" dirty="0" smtClean="0"/>
              <a:t>№ 3 – а, в, </a:t>
            </a:r>
            <a:r>
              <a:rPr lang="ru-RU" sz="4000" dirty="0" err="1" smtClean="0"/>
              <a:t>д</a:t>
            </a:r>
            <a:r>
              <a:rPr lang="ru-RU" sz="4000" dirty="0" smtClean="0"/>
              <a:t>;</a:t>
            </a:r>
          </a:p>
          <a:p>
            <a:pPr algn="ctr">
              <a:buNone/>
            </a:pPr>
            <a:r>
              <a:rPr lang="ru-RU" sz="4000" dirty="0" smtClean="0"/>
              <a:t>№ 4 – а, б, в;</a:t>
            </a:r>
          </a:p>
          <a:p>
            <a:pPr algn="ctr">
              <a:buNone/>
            </a:pPr>
            <a:r>
              <a:rPr lang="ru-RU" sz="4000" dirty="0" smtClean="0"/>
              <a:t>№ 5 – г, </a:t>
            </a:r>
            <a:r>
              <a:rPr lang="ru-RU" sz="4000" dirty="0" err="1" smtClean="0"/>
              <a:t>д</a:t>
            </a:r>
            <a:endParaRPr lang="ru-RU" sz="4000" dirty="0" smtClean="0"/>
          </a:p>
          <a:p>
            <a:pPr algn="ctr">
              <a:buNone/>
            </a:pPr>
            <a:endParaRPr lang="ru-RU" sz="4000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sz="4000" dirty="0" smtClean="0"/>
              <a:t>  Большинство существительных русского языка имеют </a:t>
            </a:r>
          </a:p>
          <a:p>
            <a:pPr algn="ctr">
              <a:buNone/>
            </a:pPr>
            <a:r>
              <a:rPr lang="ru-RU" sz="4000" b="1" dirty="0" smtClean="0">
                <a:solidFill>
                  <a:schemeClr val="bg2">
                    <a:lumMod val="50000"/>
                  </a:schemeClr>
                </a:solidFill>
              </a:rPr>
              <a:t>две формы числа – </a:t>
            </a:r>
          </a:p>
          <a:p>
            <a:pPr algn="ctr">
              <a:buNone/>
            </a:pPr>
            <a:r>
              <a:rPr lang="ru-RU" sz="4000" b="1" dirty="0" smtClean="0">
                <a:solidFill>
                  <a:schemeClr val="bg2">
                    <a:lumMod val="50000"/>
                  </a:schemeClr>
                </a:solidFill>
              </a:rPr>
              <a:t>единственное и множественное: </a:t>
            </a:r>
          </a:p>
          <a:p>
            <a:pPr algn="ctr">
              <a:buNone/>
            </a:pPr>
            <a:r>
              <a:rPr lang="ru-RU" sz="4000" i="1" dirty="0" smtClean="0"/>
              <a:t>стол – столы, </a:t>
            </a:r>
          </a:p>
          <a:p>
            <a:pPr algn="ctr">
              <a:buNone/>
            </a:pPr>
            <a:r>
              <a:rPr lang="ru-RU" sz="4000" i="1" dirty="0" smtClean="0"/>
              <a:t>стул – стулья, </a:t>
            </a:r>
          </a:p>
          <a:p>
            <a:pPr algn="ctr">
              <a:buNone/>
            </a:pPr>
            <a:r>
              <a:rPr lang="ru-RU" sz="4000" i="1" dirty="0" smtClean="0"/>
              <a:t>семья – семьи, </a:t>
            </a:r>
          </a:p>
          <a:p>
            <a:pPr algn="ctr">
              <a:buNone/>
            </a:pPr>
            <a:r>
              <a:rPr lang="ru-RU" sz="4000" i="1" dirty="0" smtClean="0"/>
              <a:t>здание – здания</a:t>
            </a:r>
            <a:r>
              <a:rPr lang="ru-RU" sz="4000" dirty="0" smtClean="0"/>
              <a:t>.</a:t>
            </a:r>
          </a:p>
          <a:p>
            <a:pPr>
              <a:buNone/>
            </a:pPr>
            <a:endParaRPr lang="ru-RU" sz="4000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 smtClean="0"/>
              <a:t>Формы единственного и множественного числа,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 smtClean="0"/>
              <a:t>поддающиеся счёту, различаются окончаниями: 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ru-RU" i="1" dirty="0" smtClean="0"/>
              <a:t>шкаф□ – шкаф</a:t>
            </a:r>
            <a:r>
              <a:rPr lang="ru-RU" i="1" u="sng" dirty="0" smtClean="0"/>
              <a:t>ы</a:t>
            </a:r>
            <a:r>
              <a:rPr lang="ru-RU" i="1" dirty="0" smtClean="0"/>
              <a:t>, 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ru-RU" i="1" dirty="0" smtClean="0"/>
              <a:t>сценарий□ – сценари</a:t>
            </a:r>
            <a:r>
              <a:rPr lang="ru-RU" i="1" u="sng" dirty="0" smtClean="0"/>
              <a:t>и</a:t>
            </a:r>
            <a:r>
              <a:rPr lang="ru-RU" i="1" dirty="0" smtClean="0"/>
              <a:t>, 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ru-RU" i="1" dirty="0" smtClean="0"/>
              <a:t>печк</a:t>
            </a:r>
            <a:r>
              <a:rPr lang="ru-RU" i="1" u="sng" dirty="0" smtClean="0"/>
              <a:t>а</a:t>
            </a:r>
            <a:r>
              <a:rPr lang="ru-RU" i="1" dirty="0" smtClean="0"/>
              <a:t> – печк</a:t>
            </a:r>
            <a:r>
              <a:rPr lang="ru-RU" i="1" u="sng" dirty="0" smtClean="0"/>
              <a:t>и</a:t>
            </a:r>
            <a:r>
              <a:rPr lang="ru-RU" i="1" dirty="0" smtClean="0"/>
              <a:t>, 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ru-RU" i="1" dirty="0" smtClean="0"/>
              <a:t>пол</a:t>
            </a:r>
            <a:r>
              <a:rPr lang="ru-RU" i="1" u="sng" dirty="0" smtClean="0"/>
              <a:t>е</a:t>
            </a:r>
            <a:r>
              <a:rPr lang="ru-RU" i="1" dirty="0" smtClean="0"/>
              <a:t> – пол</a:t>
            </a:r>
            <a:r>
              <a:rPr lang="ru-RU" i="1" u="sng" dirty="0" smtClean="0"/>
              <a:t>я</a:t>
            </a:r>
            <a:r>
              <a:rPr lang="ru-RU" i="1" dirty="0" smtClean="0"/>
              <a:t>.</a:t>
            </a:r>
            <a:endParaRPr lang="ru-RU" dirty="0" smtClean="0"/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endParaRPr lang="ru-RU" dirty="0" smtClean="0"/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 smtClean="0"/>
              <a:t>Иногда выражение числа сопровождается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 smtClean="0"/>
              <a:t>а) чередованием согласных: </a:t>
            </a:r>
            <a:r>
              <a:rPr lang="ru-RU" i="1" dirty="0" smtClean="0"/>
              <a:t>у</a:t>
            </a:r>
            <a:r>
              <a:rPr lang="ru-RU" b="1" i="1" dirty="0" smtClean="0"/>
              <a:t>х</a:t>
            </a:r>
            <a:r>
              <a:rPr lang="ru-RU" i="1" dirty="0" smtClean="0"/>
              <a:t>о – у</a:t>
            </a:r>
            <a:r>
              <a:rPr lang="ru-RU" b="1" i="1" dirty="0" smtClean="0"/>
              <a:t>ш</a:t>
            </a:r>
            <a:r>
              <a:rPr lang="ru-RU" i="1" dirty="0" smtClean="0"/>
              <a:t>и</a:t>
            </a:r>
            <a:r>
              <a:rPr lang="ru-RU" dirty="0" smtClean="0"/>
              <a:t>;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 smtClean="0"/>
              <a:t>б) появлением суффикса: </a:t>
            </a:r>
            <a:r>
              <a:rPr lang="ru-RU" i="1" dirty="0" smtClean="0"/>
              <a:t>небо – неб</a:t>
            </a:r>
            <a:r>
              <a:rPr lang="ru-RU" b="1" i="1" dirty="0" smtClean="0"/>
              <a:t>ес</a:t>
            </a:r>
            <a:r>
              <a:rPr lang="ru-RU" i="1" dirty="0" smtClean="0"/>
              <a:t>а</a:t>
            </a:r>
            <a:r>
              <a:rPr lang="ru-RU" dirty="0" smtClean="0"/>
              <a:t>;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 smtClean="0"/>
              <a:t>в) изменением основы: </a:t>
            </a:r>
            <a:r>
              <a:rPr lang="ru-RU" i="1" dirty="0" smtClean="0"/>
              <a:t>человек – люди, ребёнок – дети</a:t>
            </a:r>
            <a:r>
              <a:rPr lang="ru-RU" dirty="0" smtClean="0"/>
              <a:t>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80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800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800" decel="100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800" decel="100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8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8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4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ru-RU" sz="4400" dirty="0" smtClean="0"/>
              <a:t>  Некоторые существительные имеют только одну форму – или единственного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4400" dirty="0" smtClean="0"/>
              <a:t>или множественного числа.</a:t>
            </a:r>
          </a:p>
          <a:p>
            <a:pPr marL="0" indent="0">
              <a:spcBef>
                <a:spcPts val="0"/>
              </a:spcBef>
              <a:buNone/>
            </a:pPr>
            <a:endParaRPr lang="ru-RU" sz="4400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472518" cy="1160678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chemeClr val="bg2">
                    <a:lumMod val="50000"/>
                  </a:schemeClr>
                </a:solidFill>
              </a:rPr>
              <a:t>Форму </a:t>
            </a:r>
            <a:r>
              <a:rPr lang="ru-RU" sz="3200" i="1" dirty="0" smtClean="0">
                <a:solidFill>
                  <a:schemeClr val="bg2">
                    <a:lumMod val="50000"/>
                  </a:schemeClr>
                </a:solidFill>
              </a:rPr>
              <a:t>только единственного числа</a:t>
            </a:r>
            <a:r>
              <a:rPr lang="ru-RU" sz="3200" dirty="0" smtClean="0">
                <a:solidFill>
                  <a:schemeClr val="bg2">
                    <a:lumMod val="50000"/>
                  </a:schemeClr>
                </a:solidFill>
              </a:rPr>
              <a:t> имеют следующие существительные:</a:t>
            </a:r>
            <a:endParaRPr lang="ru-RU" sz="32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23528" y="1772816"/>
            <a:ext cx="8929718" cy="4536504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800" dirty="0" smtClean="0"/>
              <a:t>1 </a:t>
            </a:r>
            <a:r>
              <a:rPr lang="ru-RU" sz="2800" u="sng" dirty="0" smtClean="0"/>
              <a:t>имена собственные</a:t>
            </a:r>
            <a:r>
              <a:rPr lang="ru-RU" sz="2800" dirty="0" smtClean="0"/>
              <a:t>: </a:t>
            </a:r>
            <a:r>
              <a:rPr lang="ru-RU" sz="2800" i="1" dirty="0" err="1" smtClean="0"/>
              <a:t>Сож</a:t>
            </a:r>
            <a:r>
              <a:rPr lang="ru-RU" sz="2800" i="1" dirty="0" smtClean="0"/>
              <a:t>, Гомель, Беларусь</a:t>
            </a:r>
            <a:r>
              <a:rPr lang="ru-RU" sz="2800" dirty="0" smtClean="0"/>
              <a:t>;</a:t>
            </a:r>
          </a:p>
          <a:p>
            <a:pPr>
              <a:lnSpc>
                <a:spcPct val="110000"/>
              </a:lnSpc>
              <a:spcBef>
                <a:spcPts val="0"/>
              </a:spcBef>
              <a:buNone/>
            </a:pPr>
            <a:endParaRPr lang="ru-RU" sz="2800" dirty="0" smtClean="0"/>
          </a:p>
          <a:p>
            <a:pPr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800" dirty="0" smtClean="0"/>
              <a:t>2 </a:t>
            </a:r>
            <a:r>
              <a:rPr lang="ru-RU" sz="2800" u="sng" dirty="0" smtClean="0"/>
              <a:t>многие собирательные существительные</a:t>
            </a:r>
            <a:r>
              <a:rPr lang="ru-RU" sz="2800" dirty="0" smtClean="0"/>
              <a:t>: </a:t>
            </a:r>
            <a:r>
              <a:rPr lang="ru-RU" sz="2800" i="1" dirty="0" smtClean="0"/>
              <a:t>студенчество, листва, юношество, мошкара, </a:t>
            </a:r>
            <a:r>
              <a:rPr lang="ru-RU" sz="2800" i="1" dirty="0" err="1" smtClean="0"/>
              <a:t>сосонник</a:t>
            </a:r>
            <a:r>
              <a:rPr lang="ru-RU" sz="2800" dirty="0" smtClean="0"/>
              <a:t>;</a:t>
            </a:r>
          </a:p>
          <a:p>
            <a:pPr>
              <a:lnSpc>
                <a:spcPct val="110000"/>
              </a:lnSpc>
              <a:spcBef>
                <a:spcPts val="0"/>
              </a:spcBef>
              <a:buNone/>
            </a:pPr>
            <a:endParaRPr lang="ru-RU" sz="2800" dirty="0" smtClean="0"/>
          </a:p>
          <a:p>
            <a:pPr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800" dirty="0" smtClean="0"/>
              <a:t>3 </a:t>
            </a:r>
            <a:r>
              <a:rPr lang="ru-RU" sz="2800" u="sng" dirty="0" smtClean="0"/>
              <a:t>многие вещественные существительные</a:t>
            </a:r>
            <a:r>
              <a:rPr lang="ru-RU" sz="2800" dirty="0" smtClean="0"/>
              <a:t>: </a:t>
            </a:r>
          </a:p>
          <a:p>
            <a:pPr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800" i="1" dirty="0" smtClean="0"/>
              <a:t>сахар, цыплятина, молоко, рис, хрусталь, сметана, золото</a:t>
            </a:r>
            <a:r>
              <a:rPr lang="ru-RU" sz="2800" dirty="0" smtClean="0"/>
              <a:t>;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ru-RU" sz="2800" dirty="0" smtClean="0"/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800" dirty="0" smtClean="0"/>
              <a:t>4 </a:t>
            </a:r>
            <a:r>
              <a:rPr lang="ru-RU" sz="2800" u="sng" dirty="0" smtClean="0"/>
              <a:t>многие отвлечённые существительные</a:t>
            </a:r>
            <a:r>
              <a:rPr lang="ru-RU" sz="2800" dirty="0" smtClean="0"/>
              <a:t>: 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800" i="1" dirty="0" smtClean="0"/>
              <a:t>красота, дружба, юмор, синева, счастье, тоска, грусть, удивление.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1089810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chemeClr val="bg2">
                    <a:lumMod val="50000"/>
                  </a:schemeClr>
                </a:solidFill>
              </a:rPr>
              <a:t>Форму </a:t>
            </a:r>
            <a:r>
              <a:rPr lang="ru-RU" sz="3200" i="1" dirty="0" smtClean="0">
                <a:solidFill>
                  <a:schemeClr val="bg2">
                    <a:lumMod val="50000"/>
                  </a:schemeClr>
                </a:solidFill>
              </a:rPr>
              <a:t>только множественного числа</a:t>
            </a:r>
            <a:r>
              <a:rPr lang="ru-RU" sz="3200" dirty="0" smtClean="0">
                <a:solidFill>
                  <a:schemeClr val="bg2">
                    <a:lumMod val="50000"/>
                  </a:schemeClr>
                </a:solidFill>
              </a:rPr>
              <a:t> имеют следующие существительные:</a:t>
            </a:r>
            <a:endParaRPr lang="ru-RU" sz="32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1556792"/>
            <a:ext cx="8715436" cy="5301208"/>
          </a:xfrm>
        </p:spPr>
        <p:txBody>
          <a:bodyPr>
            <a:normAutofit fontScale="92500" lnSpcReduction="10000"/>
          </a:bodyPr>
          <a:lstStyle/>
          <a:p>
            <a:pPr marL="0" indent="97200">
              <a:spcBef>
                <a:spcPts val="0"/>
              </a:spcBef>
              <a:buNone/>
            </a:pPr>
            <a:r>
              <a:rPr lang="ru-RU" dirty="0" smtClean="0"/>
              <a:t>1 обозначающие </a:t>
            </a:r>
            <a:r>
              <a:rPr lang="ru-RU" u="sng" dirty="0" smtClean="0"/>
              <a:t>парные предметы </a:t>
            </a:r>
            <a:r>
              <a:rPr lang="ru-RU" dirty="0" smtClean="0"/>
              <a:t>или состоящие из нескольких однородных или неоднородных частей: </a:t>
            </a:r>
            <a:r>
              <a:rPr lang="ru-RU" i="1" dirty="0" smtClean="0"/>
              <a:t>ножницы, брюки, гусли, сани, вилы, щипцы, джинсы;</a:t>
            </a:r>
            <a:endParaRPr lang="ru-RU" dirty="0" smtClean="0"/>
          </a:p>
          <a:p>
            <a:pPr marL="0" indent="97200">
              <a:spcBef>
                <a:spcPts val="0"/>
              </a:spcBef>
              <a:buNone/>
            </a:pPr>
            <a:endParaRPr lang="ru-RU" dirty="0" smtClean="0"/>
          </a:p>
          <a:p>
            <a:pPr marL="0" indent="97200">
              <a:spcBef>
                <a:spcPts val="0"/>
              </a:spcBef>
              <a:buNone/>
            </a:pPr>
            <a:r>
              <a:rPr lang="ru-RU" dirty="0" smtClean="0"/>
              <a:t>2 некоторые </a:t>
            </a:r>
            <a:r>
              <a:rPr lang="ru-RU" u="sng" dirty="0" smtClean="0"/>
              <a:t>собирательные</a:t>
            </a:r>
            <a:r>
              <a:rPr lang="ru-RU" dirty="0" smtClean="0"/>
              <a:t> существительные: </a:t>
            </a:r>
            <a:r>
              <a:rPr lang="ru-RU" i="1" dirty="0" smtClean="0"/>
              <a:t>Калинковичи, Хойники, </a:t>
            </a:r>
            <a:r>
              <a:rPr lang="ru-RU" i="1" dirty="0" err="1" smtClean="0"/>
              <a:t>Боровляны</a:t>
            </a:r>
            <a:r>
              <a:rPr lang="ru-RU" i="1" dirty="0" smtClean="0"/>
              <a:t>;</a:t>
            </a:r>
            <a:endParaRPr lang="ru-RU" dirty="0" smtClean="0"/>
          </a:p>
          <a:p>
            <a:pPr marL="0" indent="97200">
              <a:spcBef>
                <a:spcPts val="0"/>
              </a:spcBef>
              <a:buNone/>
            </a:pPr>
            <a:endParaRPr lang="ru-RU" dirty="0" smtClean="0"/>
          </a:p>
          <a:p>
            <a:pPr marL="0" indent="97200">
              <a:spcBef>
                <a:spcPts val="0"/>
              </a:spcBef>
              <a:buNone/>
            </a:pPr>
            <a:r>
              <a:rPr lang="ru-RU" dirty="0" smtClean="0"/>
              <a:t>3 некоторые </a:t>
            </a:r>
            <a:r>
              <a:rPr lang="ru-RU" u="sng" dirty="0" smtClean="0"/>
              <a:t>вещественные</a:t>
            </a:r>
            <a:r>
              <a:rPr lang="ru-RU" dirty="0" smtClean="0"/>
              <a:t> существительные – те, которые обозначают однородные вещества: </a:t>
            </a:r>
          </a:p>
          <a:p>
            <a:pPr marL="0" indent="97200">
              <a:spcBef>
                <a:spcPts val="0"/>
              </a:spcBef>
              <a:buNone/>
            </a:pPr>
            <a:r>
              <a:rPr lang="ru-RU" i="1" dirty="0" smtClean="0"/>
              <a:t>сливки, чернила, белила, румяна, дрожжи, опилки;</a:t>
            </a:r>
            <a:endParaRPr lang="ru-RU" dirty="0" smtClean="0"/>
          </a:p>
          <a:p>
            <a:pPr marL="0" indent="97200">
              <a:spcBef>
                <a:spcPts val="0"/>
              </a:spcBef>
              <a:buNone/>
            </a:pPr>
            <a:endParaRPr lang="ru-RU" dirty="0" smtClean="0"/>
          </a:p>
          <a:p>
            <a:pPr marL="0" indent="97200">
              <a:spcBef>
                <a:spcPts val="0"/>
              </a:spcBef>
              <a:buNone/>
            </a:pPr>
            <a:r>
              <a:rPr lang="ru-RU" dirty="0" smtClean="0"/>
              <a:t>4 наименования </a:t>
            </a:r>
            <a:r>
              <a:rPr lang="ru-RU" u="sng" dirty="0" smtClean="0"/>
              <a:t>игр</a:t>
            </a:r>
            <a:r>
              <a:rPr lang="ru-RU" dirty="0" smtClean="0"/>
              <a:t> (</a:t>
            </a:r>
            <a:r>
              <a:rPr lang="ru-RU" i="1" dirty="0" smtClean="0"/>
              <a:t>жмурки, прятки, шахматы, шашки</a:t>
            </a:r>
            <a:r>
              <a:rPr lang="ru-RU" dirty="0" smtClean="0"/>
              <a:t>) </a:t>
            </a:r>
            <a:r>
              <a:rPr lang="ru-RU" u="sng" dirty="0" smtClean="0"/>
              <a:t>и природных явлений </a:t>
            </a:r>
            <a:r>
              <a:rPr lang="ru-RU" dirty="0" smtClean="0"/>
              <a:t>(</a:t>
            </a:r>
            <a:r>
              <a:rPr lang="ru-RU" i="1" dirty="0" smtClean="0"/>
              <a:t>сумерки, потёмки, заморозки</a:t>
            </a:r>
            <a:r>
              <a:rPr lang="ru-RU" dirty="0" smtClean="0"/>
              <a:t>).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534400" cy="72008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tx1"/>
                </a:solidFill>
                <a:effectLst/>
              </a:rPr>
              <a:t/>
            </a:r>
            <a:br>
              <a:rPr lang="ru-RU" b="1" dirty="0" smtClean="0">
                <a:solidFill>
                  <a:schemeClr val="tx1"/>
                </a:solidFill>
                <a:effectLst/>
              </a:rPr>
            </a:br>
            <a:r>
              <a:rPr lang="ru-RU" b="1" dirty="0">
                <a:solidFill>
                  <a:schemeClr val="tx1"/>
                </a:solidFill>
              </a:rPr>
              <a:t/>
            </a:r>
            <a:br>
              <a:rPr lang="ru-RU" b="1" dirty="0">
                <a:solidFill>
                  <a:schemeClr val="tx1"/>
                </a:solidFill>
              </a:rPr>
            </a:br>
            <a:r>
              <a:rPr lang="ru-RU" b="1" dirty="0" smtClean="0">
                <a:solidFill>
                  <a:schemeClr val="tx1"/>
                </a:solidFill>
              </a:rPr>
              <a:t/>
            </a:r>
            <a:br>
              <a:rPr lang="ru-RU" b="1" dirty="0" smtClean="0">
                <a:solidFill>
                  <a:schemeClr val="tx1"/>
                </a:solidFill>
              </a:rPr>
            </a:br>
            <a:r>
              <a:rPr lang="ru-RU" b="1" dirty="0" smtClean="0">
                <a:solidFill>
                  <a:schemeClr val="bg2">
                    <a:lumMod val="50000"/>
                  </a:schemeClr>
                </a:solidFill>
                <a:effectLst/>
              </a:rPr>
              <a:t>Различайте!</a:t>
            </a:r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578580431"/>
              </p:ext>
            </p:extLst>
          </p:nvPr>
        </p:nvGraphicFramePr>
        <p:xfrm>
          <a:off x="395536" y="1772816"/>
          <a:ext cx="8424936" cy="4351761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816424"/>
                <a:gridCol w="4608512"/>
              </a:tblGrid>
              <a:tr h="43517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700" b="0" i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Цвета</a:t>
                      </a:r>
                      <a:r>
                        <a:rPr lang="ru-RU" sz="2700" b="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 (оттенки)</a:t>
                      </a: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700" b="0" i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Цветы</a:t>
                      </a:r>
                      <a:r>
                        <a:rPr lang="ru-RU" sz="2700" b="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 (растения)</a:t>
                      </a: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  <a:tr h="43517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700" i="1" dirty="0">
                          <a:latin typeface="Times New Roman"/>
                          <a:ea typeface="Times New Roman"/>
                        </a:rPr>
                        <a:t>Листья </a:t>
                      </a:r>
                      <a:r>
                        <a:rPr lang="ru-RU" sz="2700" dirty="0">
                          <a:latin typeface="Times New Roman"/>
                          <a:ea typeface="Times New Roman"/>
                        </a:rPr>
                        <a:t>(части растений)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700" i="1" dirty="0">
                          <a:latin typeface="Times New Roman"/>
                          <a:ea typeface="Times New Roman"/>
                        </a:rPr>
                        <a:t>Листы</a:t>
                      </a:r>
                      <a:r>
                        <a:rPr lang="ru-RU" sz="2700" dirty="0">
                          <a:latin typeface="Times New Roman"/>
                          <a:ea typeface="Times New Roman"/>
                        </a:rPr>
                        <a:t> (бумаги)</a:t>
                      </a:r>
                    </a:p>
                  </a:txBody>
                  <a:tcPr marL="68580" marR="68580" marT="0" marB="0"/>
                </a:tc>
              </a:tr>
              <a:tr h="43517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700" i="1" dirty="0">
                          <a:latin typeface="Times New Roman"/>
                          <a:ea typeface="Times New Roman"/>
                        </a:rPr>
                        <a:t>Зубья</a:t>
                      </a:r>
                      <a:r>
                        <a:rPr lang="ru-RU" sz="2700" dirty="0">
                          <a:latin typeface="Times New Roman"/>
                          <a:ea typeface="Times New Roman"/>
                        </a:rPr>
                        <a:t> (у вилочки)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700" i="1" dirty="0">
                          <a:latin typeface="Times New Roman"/>
                          <a:ea typeface="Times New Roman"/>
                        </a:rPr>
                        <a:t>Зубы</a:t>
                      </a:r>
                      <a:r>
                        <a:rPr lang="ru-RU" sz="2700" dirty="0">
                          <a:latin typeface="Times New Roman"/>
                          <a:ea typeface="Times New Roman"/>
                        </a:rPr>
                        <a:t> (во рту)</a:t>
                      </a:r>
                    </a:p>
                  </a:txBody>
                  <a:tcPr marL="68580" marR="68580" marT="0" marB="0"/>
                </a:tc>
              </a:tr>
              <a:tr h="43517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700" i="1" dirty="0">
                          <a:latin typeface="Times New Roman"/>
                          <a:ea typeface="Times New Roman"/>
                        </a:rPr>
                        <a:t>Пропуска</a:t>
                      </a:r>
                      <a:r>
                        <a:rPr lang="ru-RU" sz="2700" dirty="0">
                          <a:latin typeface="Times New Roman"/>
                          <a:ea typeface="Times New Roman"/>
                        </a:rPr>
                        <a:t> (документы)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700" i="1" dirty="0">
                          <a:latin typeface="Times New Roman"/>
                          <a:ea typeface="Times New Roman"/>
                        </a:rPr>
                        <a:t>Пропуски</a:t>
                      </a:r>
                      <a:r>
                        <a:rPr lang="ru-RU" sz="2700" dirty="0">
                          <a:latin typeface="Times New Roman"/>
                          <a:ea typeface="Times New Roman"/>
                        </a:rPr>
                        <a:t> (пропущенное)</a:t>
                      </a:r>
                    </a:p>
                  </a:txBody>
                  <a:tcPr marL="68580" marR="68580" marT="0" marB="0"/>
                </a:tc>
              </a:tr>
              <a:tr h="43517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700" i="1" dirty="0">
                          <a:latin typeface="Times New Roman"/>
                          <a:ea typeface="Times New Roman"/>
                        </a:rPr>
                        <a:t>Провода</a:t>
                      </a:r>
                      <a:r>
                        <a:rPr lang="ru-RU" sz="2700" dirty="0">
                          <a:latin typeface="Times New Roman"/>
                          <a:ea typeface="Times New Roman"/>
                        </a:rPr>
                        <a:t> (шнур)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700" i="1" dirty="0">
                          <a:latin typeface="Times New Roman"/>
                          <a:ea typeface="Times New Roman"/>
                        </a:rPr>
                        <a:t>Проводы</a:t>
                      </a:r>
                      <a:r>
                        <a:rPr lang="ru-RU" sz="2700" dirty="0">
                          <a:latin typeface="Times New Roman"/>
                          <a:ea typeface="Times New Roman"/>
                        </a:rPr>
                        <a:t> (кого-либо)</a:t>
                      </a:r>
                    </a:p>
                  </a:txBody>
                  <a:tcPr marL="68580" marR="68580" marT="0" marB="0"/>
                </a:tc>
              </a:tr>
              <a:tr h="87035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700" i="1" dirty="0">
                          <a:latin typeface="Times New Roman"/>
                          <a:ea typeface="Times New Roman"/>
                        </a:rPr>
                        <a:t>Счета</a:t>
                      </a:r>
                      <a:r>
                        <a:rPr lang="ru-RU" sz="2700" dirty="0">
                          <a:latin typeface="Times New Roman"/>
                          <a:ea typeface="Times New Roman"/>
                        </a:rPr>
                        <a:t> (для оплаты)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700" i="1" dirty="0">
                          <a:latin typeface="Times New Roman"/>
                          <a:ea typeface="Times New Roman"/>
                        </a:rPr>
                        <a:t>Счёты </a:t>
                      </a:r>
                      <a:r>
                        <a:rPr lang="ru-RU" sz="2700" dirty="0">
                          <a:latin typeface="Times New Roman"/>
                          <a:ea typeface="Times New Roman"/>
                        </a:rPr>
                        <a:t>(приспособление для счёта)</a:t>
                      </a:r>
                    </a:p>
                  </a:txBody>
                  <a:tcPr marL="68580" marR="68580" marT="0" marB="0"/>
                </a:tc>
              </a:tr>
              <a:tr h="43517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700" i="1" dirty="0">
                          <a:latin typeface="Times New Roman"/>
                          <a:ea typeface="Times New Roman"/>
                        </a:rPr>
                        <a:t>Тормоза</a:t>
                      </a:r>
                      <a:r>
                        <a:rPr lang="ru-RU" sz="2700" dirty="0">
                          <a:latin typeface="Times New Roman"/>
                          <a:ea typeface="Times New Roman"/>
                        </a:rPr>
                        <a:t> (устройство)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700" i="1" dirty="0">
                          <a:latin typeface="Times New Roman"/>
                          <a:ea typeface="Times New Roman"/>
                        </a:rPr>
                        <a:t>Тормозы</a:t>
                      </a:r>
                      <a:r>
                        <a:rPr lang="ru-RU" sz="2700" dirty="0">
                          <a:latin typeface="Times New Roman"/>
                          <a:ea typeface="Times New Roman"/>
                        </a:rPr>
                        <a:t> (преграды)</a:t>
                      </a:r>
                    </a:p>
                  </a:txBody>
                  <a:tcPr marL="68580" marR="68580" marT="0" marB="0"/>
                </a:tc>
              </a:tr>
              <a:tr h="43517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700" i="1" dirty="0">
                          <a:latin typeface="Times New Roman"/>
                          <a:ea typeface="Times New Roman"/>
                        </a:rPr>
                        <a:t>Корпуса</a:t>
                      </a:r>
                      <a:r>
                        <a:rPr lang="ru-RU" sz="2700" dirty="0">
                          <a:latin typeface="Times New Roman"/>
                          <a:ea typeface="Times New Roman"/>
                        </a:rPr>
                        <a:t> (здания)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700" i="1" dirty="0">
                          <a:latin typeface="Times New Roman"/>
                          <a:ea typeface="Times New Roman"/>
                        </a:rPr>
                        <a:t>Корпусы</a:t>
                      </a:r>
                      <a:r>
                        <a:rPr lang="ru-RU" sz="2700" dirty="0">
                          <a:latin typeface="Times New Roman"/>
                          <a:ea typeface="Times New Roman"/>
                        </a:rPr>
                        <a:t> (туловища)</a:t>
                      </a:r>
                    </a:p>
                  </a:txBody>
                  <a:tcPr marL="68580" marR="68580" marT="0" marB="0"/>
                </a:tc>
              </a:tr>
              <a:tr h="43517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700" i="1" dirty="0">
                          <a:latin typeface="Times New Roman"/>
                          <a:ea typeface="Times New Roman"/>
                        </a:rPr>
                        <a:t>Хлеба</a:t>
                      </a:r>
                      <a:r>
                        <a:rPr lang="ru-RU" sz="2700" dirty="0">
                          <a:latin typeface="Times New Roman"/>
                          <a:ea typeface="Times New Roman"/>
                        </a:rPr>
                        <a:t> (злаки)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700" i="1" dirty="0">
                          <a:latin typeface="Times New Roman"/>
                          <a:ea typeface="Times New Roman"/>
                        </a:rPr>
                        <a:t>Хлебы </a:t>
                      </a:r>
                      <a:r>
                        <a:rPr lang="ru-RU" sz="2700" dirty="0">
                          <a:latin typeface="Times New Roman"/>
                          <a:ea typeface="Times New Roman"/>
                        </a:rPr>
                        <a:t>(печёные изделия)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116632"/>
            <a:ext cx="7929586" cy="1449850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chemeClr val="tx1"/>
                </a:solidFill>
                <a:effectLst/>
              </a:rPr>
              <a:t/>
            </a:r>
            <a:br>
              <a:rPr lang="ru-RU" sz="3200" dirty="0" smtClean="0">
                <a:solidFill>
                  <a:schemeClr val="tx1"/>
                </a:solidFill>
                <a:effectLst/>
              </a:rPr>
            </a:br>
            <a:r>
              <a:rPr lang="ru-RU" sz="3200" dirty="0">
                <a:solidFill>
                  <a:schemeClr val="tx1"/>
                </a:solidFill>
              </a:rPr>
              <a:t/>
            </a:r>
            <a:br>
              <a:rPr lang="ru-RU" sz="3200" dirty="0">
                <a:solidFill>
                  <a:schemeClr val="tx1"/>
                </a:solidFill>
              </a:rPr>
            </a:br>
            <a:r>
              <a:rPr lang="ru-RU" sz="3200" dirty="0" smtClean="0">
                <a:solidFill>
                  <a:schemeClr val="tx1"/>
                </a:solidFill>
              </a:rPr>
              <a:t/>
            </a:r>
            <a:br>
              <a:rPr lang="ru-RU" sz="3200" dirty="0" smtClean="0">
                <a:solidFill>
                  <a:schemeClr val="tx1"/>
                </a:solidFill>
              </a:rPr>
            </a:br>
            <a:r>
              <a:rPr lang="ru-RU" sz="3200" dirty="0" smtClean="0">
                <a:solidFill>
                  <a:schemeClr val="bg2">
                    <a:lumMod val="50000"/>
                  </a:schemeClr>
                </a:solidFill>
                <a:effectLst/>
              </a:rPr>
              <a:t>Запомните существительные, </a:t>
            </a:r>
            <a:br>
              <a:rPr lang="ru-RU" sz="3200" dirty="0" smtClean="0">
                <a:solidFill>
                  <a:schemeClr val="bg2">
                    <a:lumMod val="50000"/>
                  </a:schemeClr>
                </a:solidFill>
                <a:effectLst/>
              </a:rPr>
            </a:br>
            <a:r>
              <a:rPr lang="ru-RU" sz="3200" dirty="0">
                <a:solidFill>
                  <a:schemeClr val="bg2">
                    <a:lumMod val="50000"/>
                  </a:schemeClr>
                </a:solidFill>
              </a:rPr>
              <a:t>за </a:t>
            </a:r>
            <a:r>
              <a:rPr lang="ru-RU" sz="3200" dirty="0" smtClean="0">
                <a:solidFill>
                  <a:schemeClr val="bg2">
                    <a:lumMod val="50000"/>
                  </a:schemeClr>
                </a:solidFill>
              </a:rPr>
              <a:t>которыми во </a:t>
            </a:r>
            <a:r>
              <a:rPr lang="ru-RU" sz="3200" dirty="0">
                <a:solidFill>
                  <a:schemeClr val="bg2">
                    <a:lumMod val="50000"/>
                  </a:schemeClr>
                </a:solidFill>
              </a:rPr>
              <a:t>множественном числе </a:t>
            </a:r>
            <a:r>
              <a:rPr lang="ru-RU" sz="3200" dirty="0" smtClean="0">
                <a:solidFill>
                  <a:schemeClr val="bg2">
                    <a:lumMod val="50000"/>
                  </a:schemeClr>
                </a:solidFill>
                <a:effectLst/>
              </a:rPr>
              <a:t>закрепились окончания</a:t>
            </a:r>
            <a:endParaRPr lang="ru-RU" sz="3600" dirty="0">
              <a:solidFill>
                <a:schemeClr val="bg2">
                  <a:lumMod val="50000"/>
                </a:schemeClr>
              </a:solidFill>
              <a:effectLst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938143596"/>
              </p:ext>
            </p:extLst>
          </p:nvPr>
        </p:nvGraphicFramePr>
        <p:xfrm>
          <a:off x="467544" y="1772816"/>
          <a:ext cx="8296100" cy="487603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4148050"/>
                <a:gridCol w="4148050"/>
              </a:tblGrid>
              <a:tr h="6088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Times New Roman"/>
                        </a:rPr>
                        <a:t>-а (-я)</a:t>
                      </a: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Times New Roman"/>
                        </a:rPr>
                        <a:t>-ы (-и)</a:t>
                      </a: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374893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Times New Roman"/>
                        </a:rPr>
                        <a:t>д</a:t>
                      </a:r>
                      <a:r>
                        <a:rPr lang="ru-RU" sz="2800" dirty="0" smtClean="0">
                          <a:latin typeface="Times New Roman"/>
                          <a:ea typeface="Times New Roman"/>
                        </a:rPr>
                        <a:t>иректора</a:t>
                      </a:r>
                      <a:r>
                        <a:rPr lang="ru-RU" sz="2800" dirty="0">
                          <a:latin typeface="Times New Roman"/>
                          <a:ea typeface="Times New Roman"/>
                        </a:rPr>
                        <a:t>, </a:t>
                      </a:r>
                      <a:endParaRPr lang="ru-RU" sz="2800" dirty="0" smtClean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latin typeface="Times New Roman"/>
                          <a:ea typeface="Times New Roman"/>
                        </a:rPr>
                        <a:t>доктора</a:t>
                      </a:r>
                      <a:r>
                        <a:rPr lang="ru-RU" sz="2800" dirty="0">
                          <a:latin typeface="Times New Roman"/>
                          <a:ea typeface="Times New Roman"/>
                        </a:rPr>
                        <a:t>, </a:t>
                      </a:r>
                      <a:endParaRPr lang="ru-RU" sz="2800" dirty="0" smtClean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latin typeface="Times New Roman"/>
                          <a:ea typeface="Times New Roman"/>
                        </a:rPr>
                        <a:t>желоба</a:t>
                      </a:r>
                      <a:r>
                        <a:rPr lang="ru-RU" sz="2800" dirty="0">
                          <a:latin typeface="Times New Roman"/>
                          <a:ea typeface="Times New Roman"/>
                        </a:rPr>
                        <a:t>, </a:t>
                      </a:r>
                      <a:endParaRPr lang="ru-RU" sz="2800" dirty="0" smtClean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latin typeface="Times New Roman"/>
                          <a:ea typeface="Times New Roman"/>
                        </a:rPr>
                        <a:t>отпуска</a:t>
                      </a:r>
                      <a:r>
                        <a:rPr lang="ru-RU" sz="2800" dirty="0">
                          <a:latin typeface="Times New Roman"/>
                          <a:ea typeface="Times New Roman"/>
                        </a:rPr>
                        <a:t>, </a:t>
                      </a:r>
                      <a:endParaRPr lang="ru-RU" sz="2800" dirty="0" smtClean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latin typeface="Times New Roman"/>
                          <a:ea typeface="Times New Roman"/>
                        </a:rPr>
                        <a:t>паспорта</a:t>
                      </a:r>
                      <a:r>
                        <a:rPr lang="ru-RU" sz="2800" dirty="0">
                          <a:latin typeface="Times New Roman"/>
                          <a:ea typeface="Times New Roman"/>
                        </a:rPr>
                        <a:t>, </a:t>
                      </a:r>
                      <a:endParaRPr lang="ru-RU" sz="2800" dirty="0" smtClean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latin typeface="Times New Roman"/>
                          <a:ea typeface="Times New Roman"/>
                        </a:rPr>
                        <a:t>повара</a:t>
                      </a:r>
                      <a:r>
                        <a:rPr lang="ru-RU" sz="2800" dirty="0">
                          <a:latin typeface="Times New Roman"/>
                          <a:ea typeface="Times New Roman"/>
                        </a:rPr>
                        <a:t>, </a:t>
                      </a:r>
                      <a:endParaRPr lang="ru-RU" sz="2800" dirty="0" smtClean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latin typeface="Times New Roman"/>
                          <a:ea typeface="Times New Roman"/>
                        </a:rPr>
                        <a:t>профессора</a:t>
                      </a:r>
                      <a:r>
                        <a:rPr lang="ru-RU" sz="2800" dirty="0">
                          <a:latin typeface="Times New Roman"/>
                          <a:ea typeface="Times New Roman"/>
                        </a:rPr>
                        <a:t>, </a:t>
                      </a:r>
                      <a:endParaRPr lang="ru-RU" sz="2800" dirty="0" smtClean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latin typeface="Times New Roman"/>
                          <a:ea typeface="Times New Roman"/>
                        </a:rPr>
                        <a:t>сорта</a:t>
                      </a:r>
                      <a:r>
                        <a:rPr lang="ru-RU" sz="2800" dirty="0">
                          <a:latin typeface="Times New Roman"/>
                          <a:ea typeface="Times New Roman"/>
                        </a:rPr>
                        <a:t>, </a:t>
                      </a:r>
                      <a:endParaRPr lang="ru-RU" sz="2800" dirty="0" smtClean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latin typeface="Times New Roman"/>
                          <a:ea typeface="Times New Roman"/>
                        </a:rPr>
                        <a:t>якоря</a:t>
                      </a:r>
                      <a:endParaRPr lang="ru-RU" sz="2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Times New Roman"/>
                        </a:rPr>
                        <a:t>б</a:t>
                      </a:r>
                      <a:r>
                        <a:rPr lang="ru-RU" sz="2800" dirty="0" smtClean="0">
                          <a:latin typeface="Times New Roman"/>
                          <a:ea typeface="Times New Roman"/>
                        </a:rPr>
                        <a:t>ухгалтеры</a:t>
                      </a:r>
                      <a:r>
                        <a:rPr lang="ru-RU" sz="2800" dirty="0">
                          <a:latin typeface="Times New Roman"/>
                          <a:ea typeface="Times New Roman"/>
                        </a:rPr>
                        <a:t>, </a:t>
                      </a:r>
                      <a:endParaRPr lang="ru-RU" sz="2800" dirty="0" smtClean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latin typeface="Times New Roman"/>
                          <a:ea typeface="Times New Roman"/>
                        </a:rPr>
                        <a:t>договоры</a:t>
                      </a:r>
                      <a:r>
                        <a:rPr lang="ru-RU" sz="2800" dirty="0">
                          <a:latin typeface="Times New Roman"/>
                          <a:ea typeface="Times New Roman"/>
                        </a:rPr>
                        <a:t>, </a:t>
                      </a:r>
                      <a:endParaRPr lang="ru-RU" sz="2800" dirty="0" smtClean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latin typeface="Times New Roman"/>
                          <a:ea typeface="Times New Roman"/>
                        </a:rPr>
                        <a:t>инженеры</a:t>
                      </a:r>
                      <a:r>
                        <a:rPr lang="ru-RU" sz="2800" dirty="0">
                          <a:latin typeface="Times New Roman"/>
                          <a:ea typeface="Times New Roman"/>
                        </a:rPr>
                        <a:t>, </a:t>
                      </a:r>
                      <a:endParaRPr lang="ru-RU" sz="2800" dirty="0" smtClean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latin typeface="Times New Roman"/>
                          <a:ea typeface="Times New Roman"/>
                        </a:rPr>
                        <a:t>лекторы</a:t>
                      </a:r>
                      <a:r>
                        <a:rPr lang="ru-RU" sz="2800" dirty="0">
                          <a:latin typeface="Times New Roman"/>
                          <a:ea typeface="Times New Roman"/>
                        </a:rPr>
                        <a:t>, </a:t>
                      </a:r>
                      <a:endParaRPr lang="ru-RU" sz="2800" dirty="0" smtClean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latin typeface="Times New Roman"/>
                          <a:ea typeface="Times New Roman"/>
                        </a:rPr>
                        <a:t>конструкторы</a:t>
                      </a:r>
                      <a:r>
                        <a:rPr lang="ru-RU" sz="2800" dirty="0">
                          <a:latin typeface="Times New Roman"/>
                          <a:ea typeface="Times New Roman"/>
                        </a:rPr>
                        <a:t>, инспекторы, </a:t>
                      </a:r>
                      <a:endParaRPr lang="ru-RU" sz="2800" dirty="0" smtClean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latin typeface="Times New Roman"/>
                          <a:ea typeface="Times New Roman"/>
                        </a:rPr>
                        <a:t>ректоры</a:t>
                      </a:r>
                      <a:r>
                        <a:rPr lang="ru-RU" sz="2800" dirty="0">
                          <a:latin typeface="Times New Roman"/>
                          <a:ea typeface="Times New Roman"/>
                        </a:rPr>
                        <a:t>, </a:t>
                      </a:r>
                      <a:endParaRPr lang="ru-RU" sz="2800" dirty="0" smtClean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latin typeface="Times New Roman"/>
                          <a:ea typeface="Times New Roman"/>
                        </a:rPr>
                        <a:t>слесари,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latin typeface="Times New Roman"/>
                          <a:ea typeface="Times New Roman"/>
                        </a:rPr>
                        <a:t>торты</a:t>
                      </a:r>
                      <a:r>
                        <a:rPr lang="ru-RU" sz="2800" dirty="0">
                          <a:latin typeface="Times New Roman"/>
                          <a:ea typeface="Times New Roman"/>
                        </a:rPr>
                        <a:t>, </a:t>
                      </a:r>
                      <a:endParaRPr lang="ru-RU" sz="2800" dirty="0" smtClean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latin typeface="Times New Roman"/>
                          <a:ea typeface="Times New Roman"/>
                        </a:rPr>
                        <a:t>шофёры</a:t>
                      </a:r>
                      <a:endParaRPr lang="ru-RU" sz="2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260648"/>
            <a:ext cx="7239000" cy="79208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5300" dirty="0" smtClean="0"/>
              <a:t/>
            </a:r>
            <a:br>
              <a:rPr lang="ru-RU" sz="5300" dirty="0" smtClean="0"/>
            </a:br>
            <a:r>
              <a:rPr lang="ru-RU" sz="5300" dirty="0"/>
              <a:t/>
            </a:r>
            <a:br>
              <a:rPr lang="ru-RU" sz="5300" dirty="0"/>
            </a:br>
            <a:r>
              <a:rPr lang="ru-RU" sz="5300" dirty="0" smtClean="0">
                <a:solidFill>
                  <a:schemeClr val="bg2">
                    <a:lumMod val="50000"/>
                  </a:schemeClr>
                </a:solidFill>
              </a:rPr>
              <a:t>Тест</a:t>
            </a:r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51520" y="1609416"/>
            <a:ext cx="8640960" cy="484632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3600" dirty="0" smtClean="0"/>
              <a:t>1. Окончания –а (-я) имеют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3600" dirty="0" smtClean="0"/>
              <a:t>следующие существительные:</a:t>
            </a:r>
          </a:p>
          <a:p>
            <a:pPr marL="0" indent="0">
              <a:spcBef>
                <a:spcPts val="0"/>
              </a:spcBef>
              <a:buNone/>
            </a:pPr>
            <a:endParaRPr lang="ru-RU" sz="3600" i="1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sz="3600" i="1" dirty="0" smtClean="0"/>
              <a:t>а) мужественные офицер_;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3600" i="1" dirty="0" smtClean="0"/>
              <a:t>б) </a:t>
            </a:r>
            <a:r>
              <a:rPr lang="ru-RU" sz="3600" i="1" dirty="0" err="1" smtClean="0"/>
              <a:t>директор_</a:t>
            </a:r>
            <a:r>
              <a:rPr lang="ru-RU" sz="3600" i="1" dirty="0" smtClean="0"/>
              <a:t> школ и гимназий;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3600" i="1" dirty="0" smtClean="0"/>
              <a:t>в) решительные </a:t>
            </a:r>
            <a:r>
              <a:rPr lang="ru-RU" sz="3600" i="1" dirty="0" err="1" smtClean="0"/>
              <a:t>авиаконструктор_</a:t>
            </a:r>
            <a:r>
              <a:rPr lang="ru-RU" sz="3600" i="1" dirty="0" smtClean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3600" i="1" dirty="0" smtClean="0"/>
              <a:t>г) искусные </a:t>
            </a:r>
            <a:r>
              <a:rPr lang="ru-RU" sz="3600" i="1" dirty="0" err="1" smtClean="0"/>
              <a:t>токар</a:t>
            </a:r>
            <a:r>
              <a:rPr lang="ru-RU" sz="3600" i="1" dirty="0" smtClean="0"/>
              <a:t>_;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3600" i="1" dirty="0" err="1" smtClean="0"/>
              <a:t>д</a:t>
            </a:r>
            <a:r>
              <a:rPr lang="ru-RU" sz="3600" i="1" dirty="0" smtClean="0"/>
              <a:t>) </a:t>
            </a:r>
            <a:r>
              <a:rPr lang="ru-RU" sz="3600" i="1" dirty="0" err="1" smtClean="0"/>
              <a:t>ректор_</a:t>
            </a:r>
            <a:r>
              <a:rPr lang="ru-RU" sz="3600" i="1" dirty="0" smtClean="0"/>
              <a:t> вузов.</a:t>
            </a:r>
          </a:p>
          <a:p>
            <a:pPr>
              <a:buNone/>
            </a:pPr>
            <a:endParaRPr lang="ru-RU" sz="3600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378601C765F2DB4D832BA86FE76CDD2C" ma:contentTypeVersion="0" ma:contentTypeDescription="Создание документа." ma:contentTypeScope="" ma:versionID="fdbc2b929c05273eee0c3ce94c5d8174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15F3EE3-D4F9-41EF-854F-F036FEF30C28}"/>
</file>

<file path=customXml/itemProps2.xml><?xml version="1.0" encoding="utf-8"?>
<ds:datastoreItem xmlns:ds="http://schemas.openxmlformats.org/officeDocument/2006/customXml" ds:itemID="{00D7BC3E-F609-4B23-A598-311E3B94E56C}"/>
</file>

<file path=customXml/itemProps3.xml><?xml version="1.0" encoding="utf-8"?>
<ds:datastoreItem xmlns:ds="http://schemas.openxmlformats.org/officeDocument/2006/customXml" ds:itemID="{E5CAF441-3475-43D4-98D2-9F9A27B829B4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</TotalTime>
  <Words>691</Words>
  <Application>Microsoft Office PowerPoint</Application>
  <PresentationFormat>Экран (4:3)</PresentationFormat>
  <Paragraphs>125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9" baseType="lpstr">
      <vt:lpstr>Georgia</vt:lpstr>
      <vt:lpstr>Times New Roman</vt:lpstr>
      <vt:lpstr>Wingdings</vt:lpstr>
      <vt:lpstr>Wingdings 2</vt:lpstr>
      <vt:lpstr>Официальная</vt:lpstr>
      <vt:lpstr>Число имён существительных </vt:lpstr>
      <vt:lpstr>Презентация PowerPoint</vt:lpstr>
      <vt:lpstr>Презентация PowerPoint</vt:lpstr>
      <vt:lpstr>Презентация PowerPoint</vt:lpstr>
      <vt:lpstr>Форму только единственного числа имеют следующие существительные:</vt:lpstr>
      <vt:lpstr>Форму только множественного числа имеют следующие существительные:</vt:lpstr>
      <vt:lpstr>   Различайте!</vt:lpstr>
      <vt:lpstr>   Запомните существительные,  за которыми во множественном числе закрепились окончания</vt:lpstr>
      <vt:lpstr>  Тест</vt:lpstr>
      <vt:lpstr>Презентация PowerPoint</vt:lpstr>
      <vt:lpstr>Презентация PowerPoint</vt:lpstr>
      <vt:lpstr>Презентация PowerPoint</vt:lpstr>
      <vt:lpstr>Презентация PowerPoint</vt:lpstr>
      <vt:lpstr>Ответы: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Число имён существительных </dc:title>
  <dc:creator>Alina</dc:creator>
  <cp:lastModifiedBy>Tatyana</cp:lastModifiedBy>
  <cp:revision>13</cp:revision>
  <dcterms:created xsi:type="dcterms:W3CDTF">2017-01-03T10:33:18Z</dcterms:created>
  <dcterms:modified xsi:type="dcterms:W3CDTF">2017-01-08T19:27:36Z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0x010100378601C765F2DB4D832BA86FE76CDD2C</vt:lpwstr>
  </property>
</Properties>
</file>